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63" r:id="rId4"/>
    <p:sldId id="269" r:id="rId5"/>
    <p:sldId id="265" r:id="rId6"/>
    <p:sldId id="267" r:id="rId7"/>
    <p:sldId id="270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079"/>
    <a:srgbClr val="E5EDFF"/>
    <a:srgbClr val="C5D7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AFAFF6-F99E-4046-9A61-A7BB6DF43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34A1E9-10FF-478D-BBF8-39B524D420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12C978-0271-47DE-A292-D9B495B3D2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7C21-12F5-47A1-BFB9-C2583B021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22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7F6B59-9DE7-40D8-8970-881B6A2E9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734689-09E5-4435-980B-89C674BE1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F5ED38-F060-48FE-864C-1D6A7875F9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10EFB-14CF-45EA-A52E-A1D0C7B8C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57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B199D-48F9-4C9E-B2B1-16C0B8D85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C77C30-DD05-4126-A6D8-F67061FD00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084022-3BD3-4EC8-8736-32B2DAD98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031B-8284-4912-A0E2-24C0EB17B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239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3D22E4-CA41-46D7-A51F-002748A55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07EB32-0E93-403B-BE3E-02B726D37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CDB835-C1EA-45E0-AD7F-A03AF34E0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280AD13-0092-4E70-A568-8DE0E69A2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928903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CDD754-E84D-4C1C-A029-8C3DEE866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C262F3-11F0-42D7-A0ED-D14A50F40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04397D-7AFE-47B8-8D1A-686428E16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8311F55-3AC0-4C54-BF11-1098F6E7A4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758832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C1114E-CDD3-4217-9BEA-2A34F2CD49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E77A0F-39C2-4891-9A00-9F56865AA3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48D1CC-4AF5-4892-9128-4692E6DA76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7934D9E-9453-4F59-92DA-4CEECE7E5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992061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DD233-B06E-461B-B865-A5E336AC1A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63307-5DF4-44A2-9D4A-2C726FF93F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06E14-3E4F-4A3A-9FA1-456BD0409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157E33A-0040-49DE-8EF0-70F4A05431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573858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3BF342-695B-4760-94B9-D95BE8DE3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F524B5-0958-4908-A6AE-9D76CD4DF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4AD25A-A1EB-403D-A5A8-03AA02BC9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2551515-C683-4336-A7C9-2E1D6F598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839349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59111F-D30C-42EC-B1A7-6ACEB1B945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3CEB76-D58E-4261-B584-DB4B885AC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8A635F-FB4A-44E1-AACB-6B7B3B0C9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8F6103B-A857-4540-82A3-3F747B841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728317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F6F7680-79C3-4CA8-A345-3E7BE34461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C41512-5696-48AB-A844-153C251C6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EBC757-3904-4609-BD1F-4195A87BE0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658E91AE-56E3-4A1F-966B-ACD05FA62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453655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E05D1-C75F-4523-B0C4-C2D0ADE7B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38941-1D1D-4D01-836B-F57C6D6D8D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B4A43-8DA2-4E05-B76C-87671A6B5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F9C5C4E4-AE59-4EE6-9071-B246006F6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17673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0613DB-2517-4EC9-87CD-EC8C79E45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27EB17-1061-4608-A56D-7A86A5C1C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D494BB-4F9E-40B8-866F-35061B36B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007F0-DEDE-4F4F-B17C-AB59CFCC6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037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A8E2-1E37-4B5B-9E73-E37982CB0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51647-BC7E-4CE8-A351-647EABB79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28EED-9184-4C27-A22C-7CC62EA34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5A96DBC-7D34-4CE7-B69B-D211137C37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153133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E07AC4-AC3F-48BF-90A3-7586532B3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AB1B0-34E5-4F4F-ABDB-83979A220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5302B9-C535-4E09-9908-5BE9009F93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98421B08-9ADA-49A9-8AEA-DFF9AE4FF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680540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6FBFA8-3549-4F86-A043-4C7818C8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AFE3A5-4A60-4AB9-A100-F761AF548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437FA7-6A53-4739-BA43-C7765AB30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18D5AA1-0581-42DE-89C3-FDD37C9A2E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158646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ABDA25-AB16-4E16-AF7E-1689A5955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DDDC9E-F63D-4A3C-85F3-4FF218F4D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2E250F-770B-440C-A21A-99787755E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82643-D202-43AA-82F2-F486F3EE18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18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79A62-3A9F-48D4-B603-DC317F67AA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6A9633-8603-4087-925D-6DA8ADD41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8E8EA1-652D-448E-8769-923CAC10E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4520C-C1FD-4EF4-9EC2-09C67D1DF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95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4FC435-3225-4964-B369-15CDD7471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15D1D1-8BC6-4E2A-9B8B-F8A428BDE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E18FB4-EFED-4FDD-859B-02CB5E045D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F5D3D-9EFF-410C-B753-8C1BE6A53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47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2E4CBB-9B4C-4006-B424-C83102EDE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94EBCF-6AF3-466F-B2D5-437257B51D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2DFE24-C102-40EC-9BB1-3AFDFB711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2F51-29D7-4243-9B4B-F333D3AE5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13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7398A5-2713-475E-9ED6-904FB903F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8E545A-1A31-42A4-A659-FCEF58F6A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989155-41A5-47B7-9846-7E8A3CB457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4907B-67F1-4004-BD6C-F1293DADA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00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84184E-B349-4DDF-9AD9-5A84AF0B1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7D90A3-952F-43A2-9479-967767241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06700E-5981-419A-BBAB-075526F21A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0F7FE-EEB0-41DA-B477-C5D4F9EE0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7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701ED-B6A2-4FFF-A2AE-AC7DDAB0CA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5D2431-BD82-4E9B-A819-0C6E070153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95AE3C-2D5F-4093-B065-A4FE0D465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7B6E2-FBF4-45DA-888E-E99F18CEC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0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DCA887-3A5E-442C-B9D4-DA163D822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7485" y="274638"/>
            <a:ext cx="1097703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18F41B-9B37-4CEE-948D-9F5115E25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7485" y="1600201"/>
            <a:ext cx="10977033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90DF20-D87F-41B2-BBA9-8436225C7F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7485" y="6245225"/>
            <a:ext cx="284903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85A0A2-298F-444D-A1E4-9310EBF46E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3485" y="6245225"/>
            <a:ext cx="386503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F1F563-82D5-4215-AD68-57C2B66724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485" y="6245225"/>
            <a:ext cx="284903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75" smtClean="0"/>
            </a:lvl1pPr>
          </a:lstStyle>
          <a:p>
            <a:pPr>
              <a:defRPr/>
            </a:pPr>
            <a:fld id="{40EBA9DA-8FF5-43D0-8462-B8DF96288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701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6D77D1-A776-4F7A-8038-75AE55895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7485" y="274638"/>
            <a:ext cx="1097703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3248F5C-EEC3-4B3B-9110-C2BA9E3AC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7485" y="1600201"/>
            <a:ext cx="10977033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C8D79-73A5-45C5-A2FE-CB8A5A9192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7485" y="6245225"/>
            <a:ext cx="284903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977979-2CEA-4115-A7F6-C2D1AD7757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3485" y="6245225"/>
            <a:ext cx="386503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724A0D-38CC-44BD-9BAF-D93923A2C3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485" y="6245225"/>
            <a:ext cx="2849033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75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45FF6F7-D5CB-4B90-B33C-446BE86A9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701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06BB460-9F66-485C-A974-61D61EB72B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5814" y="1292225"/>
            <a:ext cx="8174037" cy="58372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>
                <a:solidFill>
                  <a:srgbClr val="1E4978"/>
                </a:solidFill>
                <a:cs typeface="Arial" panose="020B0604020202020204" pitchFamily="34" charset="0"/>
              </a:rPr>
              <a:t>ICARE Case Conference: </a:t>
            </a:r>
            <a:br>
              <a:rPr lang="en-US" altLang="en-US" sz="2800" b="1" dirty="0">
                <a:solidFill>
                  <a:srgbClr val="1E4978"/>
                </a:solidFill>
                <a:cs typeface="Arial" panose="020B0604020202020204" pitchFamily="34" charset="0"/>
              </a:rPr>
            </a:br>
            <a:r>
              <a:rPr lang="en-US" altLang="en-US" sz="2800" b="1" i="1" dirty="0">
                <a:solidFill>
                  <a:srgbClr val="1E4978"/>
                </a:solidFill>
                <a:cs typeface="Arial" panose="020B0604020202020204" pitchFamily="34" charset="0"/>
              </a:rPr>
              <a:t>Detailed Presentation Template</a:t>
            </a:r>
            <a:br>
              <a:rPr lang="en-US" altLang="en-US" sz="2800" b="1" dirty="0">
                <a:solidFill>
                  <a:srgbClr val="1E4978"/>
                </a:solidFill>
                <a:cs typeface="Arial" panose="020B0604020202020204" pitchFamily="34" charset="0"/>
              </a:rPr>
            </a:br>
            <a:br>
              <a:rPr lang="en-US" altLang="en-US" sz="2800" dirty="0">
                <a:solidFill>
                  <a:srgbClr val="1E4978"/>
                </a:solidFill>
                <a:cs typeface="Arial" panose="020B0604020202020204" pitchFamily="34" charset="0"/>
              </a:rPr>
            </a:br>
            <a:br>
              <a:rPr lang="en-US" altLang="en-US" sz="2800" b="1" dirty="0">
                <a:solidFill>
                  <a:srgbClr val="0D4079"/>
                </a:solidFill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rgbClr val="0D4079"/>
                </a:solidFill>
                <a:cs typeface="Arial" panose="020B0604020202020204" pitchFamily="34" charset="0"/>
              </a:rPr>
              <a:t>You may modify the template to better fit your case. For assistance or questions, please contact </a:t>
            </a:r>
            <a:r>
              <a:rPr lang="en-US" altLang="en-US" sz="2800" u="sng" dirty="0">
                <a:solidFill>
                  <a:srgbClr val="0D4079"/>
                </a:solidFill>
                <a:cs typeface="Arial" panose="020B0604020202020204" pitchFamily="34" charset="0"/>
              </a:rPr>
              <a:t>ICARE@VUMC.org</a:t>
            </a:r>
            <a:br>
              <a:rPr lang="en-US" sz="2800" b="1" dirty="0">
                <a:solidFill>
                  <a:srgbClr val="0D4079"/>
                </a:solidFill>
                <a:latin typeface="+mn-lt"/>
                <a:ea typeface="+mj-ea"/>
                <a:cs typeface="+mj-cs"/>
              </a:rPr>
            </a:br>
            <a:endParaRPr lang="en-US" sz="1600" b="1" dirty="0">
              <a:solidFill>
                <a:srgbClr val="0D4079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0150BDD0-4FEA-4A9A-A38F-3EDE67DA3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038" y="92075"/>
            <a:ext cx="8318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B018842-D373-4D81-B5D2-B5AC783D8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09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D4079"/>
                </a:solidFill>
                <a:ea typeface="ヒラギノ角ゴ ProN W3"/>
                <a:cs typeface="ヒラギノ角ゴ ProN W3"/>
              </a:rPr>
              <a:t>Case X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6379CCA-690E-4C02-AB03-4855D1DBB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58" y="5534025"/>
            <a:ext cx="8953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1E4978"/>
                </a:solidFill>
                <a:cs typeface="Arial" panose="020B0604020202020204" pitchFamily="34" charset="0"/>
              </a:rPr>
              <a:t>Your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1E4978"/>
                </a:solidFill>
                <a:cs typeface="Arial" panose="020B0604020202020204" pitchFamily="34" charset="0"/>
              </a:rPr>
              <a:t>Your affiliation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0CC9-0A9A-40FF-CE77-9D6EAE7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D4079"/>
                </a:solidFill>
                <a:latin typeface="+mn-lt"/>
                <a:ea typeface="+mj-ea"/>
                <a:cs typeface="+mj-cs"/>
              </a:rPr>
              <a:t>Case X: Patient 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885B8-CF71-AAD0-F3DD-2D6DB275F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485" y="1600202"/>
            <a:ext cx="10977033" cy="1962396"/>
          </a:xfrm>
        </p:spPr>
        <p:txBody>
          <a:bodyPr/>
          <a:lstStyle/>
          <a:p>
            <a:r>
              <a:rPr lang="en-US" dirty="0"/>
              <a:t>Reason for Referral</a:t>
            </a:r>
          </a:p>
          <a:p>
            <a:pPr lvl="1"/>
            <a:r>
              <a:rPr lang="en-US" dirty="0"/>
              <a:t>Insert Text</a:t>
            </a:r>
          </a:p>
          <a:p>
            <a:pPr lvl="1"/>
            <a:endParaRPr lang="en-US" dirty="0"/>
          </a:p>
          <a:p>
            <a:r>
              <a:rPr lang="en-US" dirty="0"/>
              <a:t>Patient History</a:t>
            </a:r>
          </a:p>
          <a:p>
            <a:pPr lvl="1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471472455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73AC5CF2-18B5-435C-AFB6-8ABC2F3CCF68}"/>
              </a:ext>
            </a:extLst>
          </p:cNvPr>
          <p:cNvSpPr txBox="1">
            <a:spLocks noChangeArrowheads="1"/>
          </p:cNvSpPr>
          <p:nvPr/>
        </p:nvSpPr>
        <p:spPr>
          <a:xfrm>
            <a:off x="1979614" y="120650"/>
            <a:ext cx="8231187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3600" b="1" kern="0" dirty="0">
                <a:solidFill>
                  <a:srgbClr val="0D4079"/>
                </a:solidFill>
                <a:cs typeface="+mj-cs"/>
              </a:rPr>
              <a:t>Case X: Pedigree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99F6E58-1E18-4A76-8A31-A330CEAE401C}"/>
              </a:ext>
            </a:extLst>
          </p:cNvPr>
          <p:cNvSpPr txBox="1">
            <a:spLocks noChangeArrowheads="1"/>
          </p:cNvSpPr>
          <p:nvPr/>
        </p:nvSpPr>
        <p:spPr>
          <a:xfrm>
            <a:off x="2595564" y="3548063"/>
            <a:ext cx="7000875" cy="6159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eaLnBrk="1" hangingPunct="1">
              <a:buNone/>
              <a:defRPr/>
            </a:pPr>
            <a:r>
              <a:rPr lang="en-US" sz="2400" b="1" kern="0" dirty="0">
                <a:solidFill>
                  <a:srgbClr val="000000"/>
                </a:solidFill>
                <a:ea typeface="ＭＳ Ｐゴシック"/>
              </a:rPr>
              <a:t>Insert clear image of de-identified pedigree</a:t>
            </a:r>
            <a:endParaRPr lang="en-US" sz="2200" kern="0" dirty="0">
              <a:solidFill>
                <a:srgbClr val="000000"/>
              </a:solidFill>
              <a:ea typeface="ＭＳ Ｐゴシック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B43AE2B3-4142-4834-9C26-D604E9025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8" y="35607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rgbClr val="000000"/>
              </a:solidFill>
            </a:endParaRP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1A6ECBEE-F8EE-49A6-B1DE-E8789E8AC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7" y="1062037"/>
            <a:ext cx="8624887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Genetic testing: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</a:rPr>
              <a:t>Insert any key points about testing</a:t>
            </a:r>
          </a:p>
          <a:p>
            <a:pPr eaLnBrk="1" hangingPunct="1">
              <a:spcBef>
                <a:spcPts val="2400"/>
              </a:spcBef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Test results: </a:t>
            </a:r>
          </a:p>
          <a:p>
            <a:pPr lvl="1" eaLnBrk="1" hangingPunct="1">
              <a:buFontTx/>
              <a:buChar char="•"/>
            </a:pPr>
            <a:r>
              <a:rPr lang="en-US" altLang="en-US" sz="1800" dirty="0">
                <a:solidFill>
                  <a:srgbClr val="000000"/>
                </a:solidFill>
              </a:rPr>
              <a:t>Inset any key points about results / conferred risks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BBC93-42E4-4D94-9626-8960D3D1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4" y="131763"/>
            <a:ext cx="8232775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0D4079"/>
                </a:solidFill>
                <a:ea typeface="ＭＳ Ｐゴシック" charset="0"/>
              </a:rPr>
              <a:t>Case X: Genetic Testing</a:t>
            </a:r>
            <a:endParaRPr lang="en-US" sz="3200" dirty="0">
              <a:ea typeface="+mj-ea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3CB26A-7BE4-476E-9D25-8997F7DE0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500801"/>
              </p:ext>
            </p:extLst>
          </p:nvPr>
        </p:nvGraphicFramePr>
        <p:xfrm>
          <a:off x="2709068" y="2724149"/>
          <a:ext cx="6773863" cy="83661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0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3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</a:t>
                      </a:r>
                    </a:p>
                  </a:txBody>
                  <a:tcPr marL="91410" marR="91410" marT="45673" marB="456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Base Pair Change</a:t>
                      </a:r>
                    </a:p>
                  </a:txBody>
                  <a:tcPr marL="91410" marR="91410" marT="45673" marB="456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Interpretation</a:t>
                      </a:r>
                    </a:p>
                  </a:txBody>
                  <a:tcPr marL="91410" marR="91410" marT="45673" marB="456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Name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0" marR="91410" marT="45673" marB="456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0" marR="91410" marT="45673" marB="456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Result</a:t>
                      </a:r>
                    </a:p>
                  </a:txBody>
                  <a:tcPr marL="91410" marR="91410" marT="45673" marB="456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0CC9-0A9A-40FF-CE77-9D6EAE7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D4079"/>
                </a:solidFill>
                <a:ea typeface="ＭＳ Ｐゴシック" charset="0"/>
              </a:rPr>
              <a:t>Case X: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885B8-CF71-AAD0-F3DD-2D6DB275F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485" y="1600202"/>
            <a:ext cx="10977033" cy="1962396"/>
          </a:xfrm>
        </p:spPr>
        <p:txBody>
          <a:bodyPr/>
          <a:lstStyle/>
          <a:p>
            <a:r>
              <a:rPr lang="en-US" dirty="0"/>
              <a:t>Medical Management</a:t>
            </a:r>
          </a:p>
          <a:p>
            <a:pPr lvl="1"/>
            <a:r>
              <a:rPr lang="en-US" dirty="0"/>
              <a:t>Insert Text</a:t>
            </a:r>
          </a:p>
          <a:p>
            <a:pPr lvl="1"/>
            <a:endParaRPr lang="en-US" dirty="0"/>
          </a:p>
          <a:p>
            <a:r>
              <a:rPr lang="en-US" dirty="0"/>
              <a:t>Family Implications</a:t>
            </a:r>
          </a:p>
          <a:p>
            <a:pPr lvl="1"/>
            <a:r>
              <a:rPr lang="en-US" dirty="0"/>
              <a:t>Insert Text</a:t>
            </a:r>
          </a:p>
          <a:p>
            <a:pPr lvl="1"/>
            <a:endParaRPr lang="en-US" dirty="0"/>
          </a:p>
          <a:p>
            <a:r>
              <a:rPr lang="en-US" dirty="0"/>
              <a:t>Follow-up</a:t>
            </a:r>
          </a:p>
          <a:p>
            <a:pPr lvl="1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95659112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8E96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8E96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115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Default Design</vt:lpstr>
      <vt:lpstr>1_Default Design</vt:lpstr>
      <vt:lpstr>ICARE Case Conference:  Detailed Presentation Template   You may modify the template to better fit your case. For assistance or questions, please contact ICARE@VUMC.org </vt:lpstr>
      <vt:lpstr>PowerPoint Presentation</vt:lpstr>
      <vt:lpstr>Case X: Patient History</vt:lpstr>
      <vt:lpstr>PowerPoint Presentation</vt:lpstr>
      <vt:lpstr>Case X: Genetic Testing</vt:lpstr>
      <vt:lpstr>Case X: Discussion</vt:lpstr>
    </vt:vector>
  </TitlesOfParts>
  <Company>H. Lee Moffitt Cancer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Conference Template</dc:title>
  <dc:creator>Christina Chimera Bittner</dc:creator>
  <cp:lastModifiedBy>Pal, Tuya</cp:lastModifiedBy>
  <cp:revision>48</cp:revision>
  <dcterms:created xsi:type="dcterms:W3CDTF">2011-09-26T18:52:00Z</dcterms:created>
  <dcterms:modified xsi:type="dcterms:W3CDTF">2023-10-10T13:08:42Z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2023-10-10T13:08:42Z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3222a483-5e5d-4971-bbb7-29ffb94ecd5e</vt:lpwstr>
  </property>
  <property fmtid="{D5CDD505-2E9C-101B-9397-08002B2CF9AE}" pid="8" name="MSIP_Label_792c8cef-6f2b-4af1-b4ac-d815ff795cd6_ContentBits">
    <vt:lpwstr>0</vt:lpwstr>
  </property>
</Properties>
</file>